
<file path=[Content_Types].xml><?xml version="1.0" encoding="utf-8"?>
<Types xmlns="http://schemas.openxmlformats.org/package/2006/content-types"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750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70" r:id="rId8"/>
    <p:sldId id="262" r:id="rId9"/>
    <p:sldId id="265" r:id="rId10"/>
    <p:sldId id="271" r:id="rId11"/>
    <p:sldId id="266" r:id="rId12"/>
    <p:sldId id="272" r:id="rId13"/>
    <p:sldId id="267" r:id="rId14"/>
    <p:sldId id="268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005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47"/>
    <p:restoredTop sz="86429"/>
  </p:normalViewPr>
  <p:slideViewPr>
    <p:cSldViewPr snapToGrid="0" snapToObjects="1">
      <p:cViewPr varScale="1">
        <p:scale>
          <a:sx n="85" d="100"/>
          <a:sy n="85" d="100"/>
        </p:scale>
        <p:origin x="124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B13D59-E7F7-3248-8CC2-D1F4C4C9A07B}" type="datetimeFigureOut">
              <a:rPr lang="en-US" smtClean="0"/>
              <a:t>10/18/2019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AFF1D4-DC95-2A41-845F-4BB1CF0903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2470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NZ" sz="1200" dirty="0"/>
              <a:t>- High prevalence in children, affecting approximately millions of children worldwide.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NZ" sz="1200" dirty="0"/>
              <a:t>- Caused by disorder in the coordination of extraocular muscles or failure to align the visual axes after birth.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AFF1D4-DC95-2A41-845F-4BB1CF09036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3951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NZ" sz="12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AFF1D4-DC95-2A41-845F-4BB1CF09036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7824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Change horizontal/vertical position over time is driven by a sinusoid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AFF1D4-DC95-2A41-845F-4BB1CF09036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2990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AFF1D4-DC95-2A41-845F-4BB1CF09036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8351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Discuss horizontal and vertical deviation values </a:t>
            </a:r>
            <a:r>
              <a:rPr lang="en-US"/>
              <a:t>and accuracy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AFF1D4-DC95-2A41-845F-4BB1CF09036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3186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AFF1D4-DC95-2A41-845F-4BB1CF09036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8866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AFF1D4-DC95-2A41-845F-4BB1CF09036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2719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AFF1D4-DC95-2A41-845F-4BB1CF09036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4526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0C8B3-EB2F-D447-B711-7683AF05DEC5}" type="datetime1">
              <a:rPr lang="en-NZ" smtClean="0"/>
              <a:t>18/10/2019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Eye-tracking For Diagnosis of Visual Deficits | Jerry Zhang &amp; Sidhant Raje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92341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073D0EFE-EF11-854B-843C-C8A379A8B1AD}" type="datetime1">
              <a:rPr lang="en-NZ" smtClean="0"/>
              <a:t>18/10/2019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Eye-tracking For Diagnosis of Visual Deficits | Jerry Zhang &amp; Sidhant Raje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835279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875485B9-8EE1-447A-9C08-F7D6B532A8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963707F-B98C-4143-AFCF-D6B56C975C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4059" y="457200"/>
            <a:ext cx="5010912" cy="9144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8D2DFBB-460D-4ECB-BD76-509C99DAD6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5583" y="601197"/>
            <a:ext cx="5009388" cy="5789368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0617DB-B9CE-9147-9818-6A52DBA5F5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7126" y="1065500"/>
            <a:ext cx="4320227" cy="2395117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000" dirty="0">
                <a:solidFill>
                  <a:srgbClr val="FFFFFF"/>
                </a:solidFill>
              </a:rPr>
              <a:t>Eye-tracking SYSTEM for Diagnosis of Visual Deficits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39ED06-7922-6B4B-B5AD-63040E6AE9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7126" y="3732305"/>
            <a:ext cx="4320228" cy="2524498"/>
          </a:xfrm>
        </p:spPr>
        <p:txBody>
          <a:bodyPr>
            <a:normAutofit lnSpcReduction="10000"/>
          </a:bodyPr>
          <a:lstStyle/>
          <a:p>
            <a:r>
              <a:rPr lang="en-US" sz="2000" dirty="0" err="1">
                <a:solidFill>
                  <a:srgbClr val="FFFFFF">
                    <a:alpha val="75000"/>
                  </a:srgbClr>
                </a:solidFill>
              </a:rPr>
              <a:t>Sidhant</a:t>
            </a:r>
            <a:r>
              <a:rPr lang="en-US" sz="2000" dirty="0">
                <a:solidFill>
                  <a:srgbClr val="FFFFFF">
                    <a:alpha val="75000"/>
                  </a:srgbClr>
                </a:solidFill>
              </a:rPr>
              <a:t> </a:t>
            </a:r>
            <a:r>
              <a:rPr lang="en-US" sz="2000" dirty="0" err="1">
                <a:solidFill>
                  <a:srgbClr val="FFFFFF">
                    <a:alpha val="75000"/>
                  </a:srgbClr>
                </a:solidFill>
              </a:rPr>
              <a:t>raje</a:t>
            </a:r>
            <a:endParaRPr lang="en-US" sz="2000" dirty="0">
              <a:solidFill>
                <a:srgbClr val="FFFFFF">
                  <a:alpha val="75000"/>
                </a:srgbClr>
              </a:solidFill>
            </a:endParaRPr>
          </a:p>
          <a:p>
            <a:r>
              <a:rPr lang="en-US" sz="2000" dirty="0">
                <a:solidFill>
                  <a:srgbClr val="FFFFFF">
                    <a:alpha val="75000"/>
                  </a:srgbClr>
                </a:solidFill>
              </a:rPr>
              <a:t>Jerry Zhang</a:t>
            </a:r>
          </a:p>
          <a:p>
            <a:endParaRPr lang="en-US" sz="2000" dirty="0">
              <a:solidFill>
                <a:srgbClr val="FFFFFF">
                  <a:alpha val="75000"/>
                </a:srgbClr>
              </a:solidFill>
            </a:endParaRPr>
          </a:p>
          <a:p>
            <a:r>
              <a:rPr lang="en-US" sz="2000" dirty="0">
                <a:solidFill>
                  <a:srgbClr val="FFFFFF">
                    <a:alpha val="75000"/>
                  </a:srgbClr>
                </a:solidFill>
              </a:rPr>
              <a:t>Supervisor: Dr Luke </a:t>
            </a:r>
            <a:r>
              <a:rPr lang="en-US" sz="2000" dirty="0" err="1">
                <a:solidFill>
                  <a:srgbClr val="FFFFFF">
                    <a:alpha val="75000"/>
                  </a:srgbClr>
                </a:solidFill>
              </a:rPr>
              <a:t>hallum</a:t>
            </a:r>
            <a:endParaRPr lang="en-US" sz="2000" dirty="0">
              <a:solidFill>
                <a:srgbClr val="FFFFFF">
                  <a:alpha val="75000"/>
                </a:srgbClr>
              </a:solidFill>
            </a:endParaRPr>
          </a:p>
          <a:p>
            <a:endParaRPr lang="en-US" sz="2000" dirty="0">
              <a:solidFill>
                <a:srgbClr val="FFFFFF">
                  <a:alpha val="75000"/>
                </a:srgbClr>
              </a:solidFill>
            </a:endParaRPr>
          </a:p>
          <a:p>
            <a:r>
              <a:rPr lang="en-US" sz="2000" dirty="0">
                <a:solidFill>
                  <a:srgbClr val="FFFFFF">
                    <a:alpha val="75000"/>
                  </a:srgbClr>
                </a:solidFill>
              </a:rPr>
              <a:t>Part IV Project 2019</a:t>
            </a:r>
          </a:p>
          <a:p>
            <a:endParaRPr lang="en-US" sz="1800" dirty="0">
              <a:solidFill>
                <a:srgbClr val="FFFFFF">
                  <a:alpha val="75000"/>
                </a:srgbClr>
              </a:solidFill>
            </a:endParaRPr>
          </a:p>
        </p:txBody>
      </p:sp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415766E3-4DAA-D140-B5E9-D4ED05E302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6356" y="5462680"/>
            <a:ext cx="5710061" cy="927885"/>
          </a:xfrm>
          <a:prstGeom prst="rect">
            <a:avLst/>
          </a:prstGeom>
        </p:spPr>
      </p:pic>
      <p:grpSp>
        <p:nvGrpSpPr>
          <p:cNvPr id="80" name="Group 79">
            <a:extLst>
              <a:ext uri="{FF2B5EF4-FFF2-40B4-BE49-F238E27FC236}">
                <a16:creationId xmlns:a16="http://schemas.microsoft.com/office/drawing/2014/main" id="{31AFB00B-1E97-D248-89B9-9C448F63AE85}"/>
              </a:ext>
            </a:extLst>
          </p:cNvPr>
          <p:cNvGrpSpPr>
            <a:grpSpLocks noChangeAspect="1"/>
          </p:cNvGrpSpPr>
          <p:nvPr/>
        </p:nvGrpSpPr>
        <p:grpSpPr>
          <a:xfrm>
            <a:off x="6115853" y="2175282"/>
            <a:ext cx="5413766" cy="2030400"/>
            <a:chOff x="6483906" y="2369020"/>
            <a:chExt cx="4200584" cy="1575404"/>
          </a:xfrm>
        </p:grpSpPr>
        <p:pic>
          <p:nvPicPr>
            <p:cNvPr id="60" name="Graphic 59" descr="Circles with lines">
              <a:extLst>
                <a:ext uri="{FF2B5EF4-FFF2-40B4-BE49-F238E27FC236}">
                  <a16:creationId xmlns:a16="http://schemas.microsoft.com/office/drawing/2014/main" id="{F26882D5-AFDC-5040-BF62-3EE647E609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2700000">
              <a:off x="6835817" y="2619276"/>
              <a:ext cx="879491" cy="879489"/>
            </a:xfrm>
            <a:prstGeom prst="rect">
              <a:avLst/>
            </a:prstGeom>
          </p:spPr>
        </p:pic>
        <p:pic>
          <p:nvPicPr>
            <p:cNvPr id="66" name="Graphic 65" descr="Monitor">
              <a:extLst>
                <a:ext uri="{FF2B5EF4-FFF2-40B4-BE49-F238E27FC236}">
                  <a16:creationId xmlns:a16="http://schemas.microsoft.com/office/drawing/2014/main" id="{ACBDF7DD-D877-EA4D-AEA5-025EE94869C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483906" y="2369020"/>
              <a:ext cx="1573311" cy="1573312"/>
            </a:xfrm>
            <a:prstGeom prst="rect">
              <a:avLst/>
            </a:prstGeom>
          </p:spPr>
        </p:pic>
        <p:pic>
          <p:nvPicPr>
            <p:cNvPr id="77" name="Graphic 76" descr="Heartbeat">
              <a:extLst>
                <a:ext uri="{FF2B5EF4-FFF2-40B4-BE49-F238E27FC236}">
                  <a16:creationId xmlns:a16="http://schemas.microsoft.com/office/drawing/2014/main" id="{E93841B2-5067-BB4B-AC3F-082920C4172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067219" y="2698476"/>
              <a:ext cx="914400" cy="914400"/>
            </a:xfrm>
            <a:prstGeom prst="rect">
              <a:avLst/>
            </a:prstGeom>
          </p:spPr>
        </p:pic>
        <p:pic>
          <p:nvPicPr>
            <p:cNvPr id="70" name="Graphic 69" descr="Glasses">
              <a:extLst>
                <a:ext uri="{FF2B5EF4-FFF2-40B4-BE49-F238E27FC236}">
                  <a16:creationId xmlns:a16="http://schemas.microsoft.com/office/drawing/2014/main" id="{AF0082FF-0891-5942-95A5-1B42F918CF0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alphaModFix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109087" y="2369020"/>
              <a:ext cx="1575403" cy="1575404"/>
            </a:xfrm>
            <a:prstGeom prst="rect">
              <a:avLst/>
            </a:prstGeom>
            <a:effectLst>
              <a:outerShdw blurRad="50800" dist="50800" dir="5400000" algn="ctr" rotWithShape="0">
                <a:srgbClr val="000000">
                  <a:alpha val="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7693713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5C0259-77A3-A040-BEEE-9B014FA73F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9225" y="358545"/>
            <a:ext cx="10993549" cy="693148"/>
          </a:xfrm>
        </p:spPr>
        <p:txBody>
          <a:bodyPr>
            <a:noAutofit/>
          </a:bodyPr>
          <a:lstStyle/>
          <a:p>
            <a:r>
              <a:rPr lang="en-US" sz="4000" dirty="0"/>
              <a:t>Results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3C6DA6-0B44-4A32-A654-30D48637703E}"/>
              </a:ext>
            </a:extLst>
          </p:cNvPr>
          <p:cNvSpPr txBox="1"/>
          <p:nvPr/>
        </p:nvSpPr>
        <p:spPr>
          <a:xfrm>
            <a:off x="599225" y="1155680"/>
            <a:ext cx="6554610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3200" dirty="0"/>
              <a:t>Fixation Test – Group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NZ" sz="12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NZ" sz="2400" dirty="0"/>
              <a:t>Other subjects did not display significant oscillations when fixating</a:t>
            </a:r>
          </a:p>
          <a:p>
            <a:pPr lvl="1"/>
            <a:endParaRPr lang="en-NZ" sz="12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NZ" sz="2400" dirty="0"/>
              <a:t>Fixation test provided adequate sensitivity for the detection of deviations in both visual axes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NZ" sz="12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NZ" sz="2400" dirty="0"/>
              <a:t>We would expect strabismic subjects to exhibit larger amplitudes/deviations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BAB6BB08-F0C0-4A6A-80FE-CC514081F46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9620" t="3234" r="15267"/>
          <a:stretch/>
        </p:blipFill>
        <p:spPr>
          <a:xfrm>
            <a:off x="7044653" y="1608177"/>
            <a:ext cx="4438938" cy="4288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758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5C0259-77A3-A040-BEEE-9B014FA73F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9225" y="358545"/>
            <a:ext cx="10993549" cy="693148"/>
          </a:xfrm>
        </p:spPr>
        <p:txBody>
          <a:bodyPr>
            <a:noAutofit/>
          </a:bodyPr>
          <a:lstStyle/>
          <a:p>
            <a:r>
              <a:rPr lang="en-US" sz="4000" dirty="0"/>
              <a:t>Results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62651E-900D-4607-BB07-92B514F3E86A}"/>
              </a:ext>
            </a:extLst>
          </p:cNvPr>
          <p:cNvSpPr txBox="1"/>
          <p:nvPr/>
        </p:nvSpPr>
        <p:spPr>
          <a:xfrm>
            <a:off x="599225" y="1175703"/>
            <a:ext cx="1099354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3200" dirty="0"/>
              <a:t>Tracking Test – Subject B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NZ" sz="12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NZ" sz="2400" dirty="0"/>
              <a:t>Gaze response was compared against the stimulus trajectory by measures of gain and phase lag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NZ" sz="12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NZ" sz="2400" dirty="0"/>
              <a:t>Non-dominant eye exhibited more phase lag and lower gains than dominant eye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09C213F7-9567-4134-AC62-479308E1B0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494" r="15044"/>
          <a:stretch/>
        </p:blipFill>
        <p:spPr>
          <a:xfrm>
            <a:off x="1324965" y="3180790"/>
            <a:ext cx="3623456" cy="34200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FBED75E6-51F5-46D5-A772-CC87F8E79AA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7623" r="14798"/>
          <a:stretch/>
        </p:blipFill>
        <p:spPr>
          <a:xfrm>
            <a:off x="7052873" y="3269859"/>
            <a:ext cx="3623456" cy="34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363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5C0259-77A3-A040-BEEE-9B014FA73F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9225" y="358545"/>
            <a:ext cx="10993549" cy="693148"/>
          </a:xfrm>
        </p:spPr>
        <p:txBody>
          <a:bodyPr>
            <a:noAutofit/>
          </a:bodyPr>
          <a:lstStyle/>
          <a:p>
            <a:r>
              <a:rPr lang="en-US" sz="4000"/>
              <a:t>Results</a:t>
            </a:r>
            <a:endParaRPr lang="en-US" sz="4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62651E-900D-4607-BB07-92B514F3E86A}"/>
              </a:ext>
            </a:extLst>
          </p:cNvPr>
          <p:cNvSpPr txBox="1"/>
          <p:nvPr/>
        </p:nvSpPr>
        <p:spPr>
          <a:xfrm>
            <a:off x="599225" y="1197468"/>
            <a:ext cx="6461330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3200" dirty="0"/>
              <a:t>Tracking Test – Group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NZ" sz="12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NZ" sz="2400" dirty="0"/>
              <a:t>Other subjects displayed gain near unity and phase lags that were similar between both eyes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NZ" sz="14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NZ" sz="2400" dirty="0"/>
              <a:t>Between-eye differences in tracking performance can be measured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NZ" sz="12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NZ" sz="2400" dirty="0"/>
              <a:t>The gain and phase differences may be indicative of the affects in tracking performance from ocular deviations. Further investigation is needed</a:t>
            </a:r>
          </a:p>
        </p:txBody>
      </p:sp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7B6C3CBF-6A73-2D46-80BC-DD18EF1BA2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0555" y="1713412"/>
            <a:ext cx="4505852" cy="4015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5577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5C0259-77A3-A040-BEEE-9B014FA73F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9225" y="358545"/>
            <a:ext cx="10993549" cy="693148"/>
          </a:xfrm>
        </p:spPr>
        <p:txBody>
          <a:bodyPr>
            <a:noAutofit/>
          </a:bodyPr>
          <a:lstStyle/>
          <a:p>
            <a:r>
              <a:rPr lang="en-US" sz="4000" dirty="0"/>
              <a:t>Conclusion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9F1F95-D26B-40C6-84A6-D9D874A4EAE9}"/>
              </a:ext>
            </a:extLst>
          </p:cNvPr>
          <p:cNvSpPr txBox="1"/>
          <p:nvPr/>
        </p:nvSpPr>
        <p:spPr>
          <a:xfrm>
            <a:off x="599225" y="1490008"/>
            <a:ext cx="10519349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NZ" sz="2400" dirty="0"/>
              <a:t>Fixation and tracking tests allowed quantitative and objective examination of eyes</a:t>
            </a:r>
          </a:p>
          <a:p>
            <a:endParaRPr lang="en-NZ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NZ" sz="2400" dirty="0"/>
              <a:t>Dichoptic stimulation successfully enabled the analysis of gaze response for each eye individually. </a:t>
            </a:r>
          </a:p>
          <a:p>
            <a:endParaRPr lang="en-NZ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NZ" sz="2400" dirty="0"/>
              <a:t>Eye-tracking system can provide enough sensitivity to acquire between-eye differences in strabismic patients.</a:t>
            </a:r>
          </a:p>
          <a:p>
            <a:endParaRPr lang="en-NZ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NZ" sz="2400" dirty="0"/>
              <a:t>Tests have the potential to be used in children, as an alternative to manual examinations. </a:t>
            </a:r>
          </a:p>
        </p:txBody>
      </p:sp>
    </p:spTree>
    <p:extLst>
      <p:ext uri="{BB962C8B-B14F-4D97-AF65-F5344CB8AC3E}">
        <p14:creationId xmlns:p14="http://schemas.microsoft.com/office/powerpoint/2010/main" val="27310287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5C0259-77A3-A040-BEEE-9B014FA73F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9225" y="358545"/>
            <a:ext cx="10993549" cy="693148"/>
          </a:xfrm>
        </p:spPr>
        <p:txBody>
          <a:bodyPr>
            <a:noAutofit/>
          </a:bodyPr>
          <a:lstStyle/>
          <a:p>
            <a:r>
              <a:rPr lang="en-US" sz="4000" dirty="0"/>
              <a:t>Future work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23F92F-FD65-4A4E-A022-E663B723313D}"/>
              </a:ext>
            </a:extLst>
          </p:cNvPr>
          <p:cNvSpPr txBox="1"/>
          <p:nvPr/>
        </p:nvSpPr>
        <p:spPr>
          <a:xfrm>
            <a:off x="599225" y="1513761"/>
            <a:ext cx="10320566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3200" dirty="0"/>
              <a:t>Further Testing of Subjects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NZ" sz="2400" dirty="0"/>
              <a:t>Acquire strabismic subjects’ data for comparison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NZ" sz="2400" dirty="0"/>
              <a:t>Further testing of visually normal subjects for validity</a:t>
            </a:r>
          </a:p>
          <a:p>
            <a:endParaRPr lang="en-NZ" sz="2400" dirty="0"/>
          </a:p>
          <a:p>
            <a:r>
              <a:rPr lang="en-NZ" sz="3200" dirty="0"/>
              <a:t>Automated analysis via Machine Learning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NZ" sz="2400" dirty="0"/>
              <a:t>Classify type of strabismus autonomously using training data </a:t>
            </a:r>
          </a:p>
          <a:p>
            <a:endParaRPr lang="en-NZ" sz="2400" dirty="0"/>
          </a:p>
          <a:p>
            <a:r>
              <a:rPr lang="en-NZ" sz="3200" dirty="0"/>
              <a:t>Mobile System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NZ" sz="2400" dirty="0"/>
              <a:t>Non-contact eye-tracker suitable for children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NZ" sz="2400" dirty="0"/>
              <a:t>Ability to use in clinical practices on the go (</a:t>
            </a:r>
            <a:r>
              <a:rPr lang="en-NZ" sz="2400" dirty="0" err="1"/>
              <a:t>i.e</a:t>
            </a:r>
            <a:r>
              <a:rPr lang="en-NZ" sz="2400" dirty="0"/>
              <a:t> Tablet)</a:t>
            </a:r>
          </a:p>
        </p:txBody>
      </p:sp>
    </p:spTree>
    <p:extLst>
      <p:ext uri="{BB962C8B-B14F-4D97-AF65-F5344CB8AC3E}">
        <p14:creationId xmlns:p14="http://schemas.microsoft.com/office/powerpoint/2010/main" val="41223066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5C0259-77A3-A040-BEEE-9B014FA73F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9225" y="358545"/>
            <a:ext cx="10993549" cy="693148"/>
          </a:xfrm>
        </p:spPr>
        <p:txBody>
          <a:bodyPr>
            <a:noAutofit/>
          </a:bodyPr>
          <a:lstStyle/>
          <a:p>
            <a:r>
              <a:rPr lang="en-US" sz="4000" dirty="0"/>
              <a:t>Introduction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56766B1-D1AD-E247-AF10-A8BECAB16179}"/>
              </a:ext>
            </a:extLst>
          </p:cNvPr>
          <p:cNvSpPr/>
          <p:nvPr/>
        </p:nvSpPr>
        <p:spPr>
          <a:xfrm>
            <a:off x="599225" y="1470952"/>
            <a:ext cx="630164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NZ" sz="2400" dirty="0"/>
              <a:t>Visual deficits in children require prompt attention; if left untreated a deficit may cause permanent, irreversible vision loss.</a:t>
            </a:r>
          </a:p>
          <a:p>
            <a:endParaRPr lang="en-NZ" sz="2400" dirty="0"/>
          </a:p>
          <a:p>
            <a:r>
              <a:rPr lang="en-NZ" sz="2400" dirty="0"/>
              <a:t>Strabismus is a disorder involving misalignment of the eye’s visual axes which can result in vision loss.</a:t>
            </a:r>
          </a:p>
          <a:p>
            <a:endParaRPr lang="en-NZ" sz="2400" dirty="0"/>
          </a:p>
          <a:p>
            <a:r>
              <a:rPr lang="en-NZ" sz="2400" dirty="0"/>
              <a:t>Subjectivity in the manual diagnosis of this deficit may lead to low sensitivity.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12B3FB-C162-E945-ADB3-5A1F7A84D2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000"/>
          <a:stretch/>
        </p:blipFill>
        <p:spPr>
          <a:xfrm>
            <a:off x="7627713" y="1470952"/>
            <a:ext cx="3664597" cy="22042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10C7299-FBE7-8340-B3A3-0C95DB2F5BD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/>
          <a:stretch/>
        </p:blipFill>
        <p:spPr>
          <a:xfrm>
            <a:off x="7627713" y="3685514"/>
            <a:ext cx="3664599" cy="220427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9D63720-32DA-CC43-9C6C-7FA47500C234}"/>
              </a:ext>
            </a:extLst>
          </p:cNvPr>
          <p:cNvSpPr txBox="1"/>
          <p:nvPr/>
        </p:nvSpPr>
        <p:spPr>
          <a:xfrm>
            <a:off x="7627713" y="5815655"/>
            <a:ext cx="396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dirty="0"/>
              <a:t>Four main types of strabismus</a:t>
            </a:r>
          </a:p>
        </p:txBody>
      </p:sp>
    </p:spTree>
    <p:extLst>
      <p:ext uri="{BB962C8B-B14F-4D97-AF65-F5344CB8AC3E}">
        <p14:creationId xmlns:p14="http://schemas.microsoft.com/office/powerpoint/2010/main" val="2450364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5C0259-77A3-A040-BEEE-9B014FA73F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9225" y="358545"/>
            <a:ext cx="10993549" cy="693148"/>
          </a:xfrm>
        </p:spPr>
        <p:txBody>
          <a:bodyPr>
            <a:noAutofit/>
          </a:bodyPr>
          <a:lstStyle/>
          <a:p>
            <a:r>
              <a:rPr lang="en-US" sz="4000" dirty="0"/>
              <a:t>Introduction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712D619-4831-CC4D-801A-E76FEBF856FF}"/>
              </a:ext>
            </a:extLst>
          </p:cNvPr>
          <p:cNvSpPr/>
          <p:nvPr/>
        </p:nvSpPr>
        <p:spPr>
          <a:xfrm>
            <a:off x="7566991" y="1604756"/>
            <a:ext cx="569844" cy="343314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C346A2D-BF54-B34B-B588-23E36D566152}"/>
              </a:ext>
            </a:extLst>
          </p:cNvPr>
          <p:cNvSpPr/>
          <p:nvPr/>
        </p:nvSpPr>
        <p:spPr>
          <a:xfrm>
            <a:off x="7647954" y="2614125"/>
            <a:ext cx="569844" cy="343314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2C8AD92-9F0F-A848-85E1-1C605942C5F4}"/>
              </a:ext>
            </a:extLst>
          </p:cNvPr>
          <p:cNvSpPr/>
          <p:nvPr/>
        </p:nvSpPr>
        <p:spPr>
          <a:xfrm>
            <a:off x="10284784" y="3796394"/>
            <a:ext cx="569844" cy="343314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742AFBF-6AE9-664D-8747-775BBC07DF05}"/>
              </a:ext>
            </a:extLst>
          </p:cNvPr>
          <p:cNvSpPr/>
          <p:nvPr/>
        </p:nvSpPr>
        <p:spPr>
          <a:xfrm>
            <a:off x="10225848" y="4829147"/>
            <a:ext cx="569844" cy="343314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307A382-22D5-8643-9301-1501EC03C5F3}"/>
              </a:ext>
            </a:extLst>
          </p:cNvPr>
          <p:cNvSpPr/>
          <p:nvPr/>
        </p:nvSpPr>
        <p:spPr>
          <a:xfrm>
            <a:off x="599222" y="1366897"/>
            <a:ext cx="10387866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NZ" sz="2400" dirty="0"/>
              <a:t>Our research focuses on the development of a more objective examination for strabismus.</a:t>
            </a:r>
          </a:p>
          <a:p>
            <a:endParaRPr lang="en-NZ" sz="2400" dirty="0"/>
          </a:p>
          <a:p>
            <a:r>
              <a:rPr lang="en-NZ" sz="2400" dirty="0"/>
              <a:t>The development of eye-tracking technology has accelerated in recent years, which presents new opportunities for diagnostic devices. </a:t>
            </a:r>
          </a:p>
          <a:p>
            <a:endParaRPr lang="en-NZ" sz="2400" dirty="0"/>
          </a:p>
          <a:p>
            <a:r>
              <a:rPr lang="en-NZ" sz="2400" dirty="0"/>
              <a:t>We aim to design, build and implement a computer-based test that enables the use of eye-tracking in detecting strabismus, and quantifying its severity.</a:t>
            </a:r>
          </a:p>
          <a:p>
            <a:pPr lvl="1"/>
            <a:endParaRPr lang="en-NZ" sz="2400" dirty="0"/>
          </a:p>
        </p:txBody>
      </p:sp>
    </p:spTree>
    <p:extLst>
      <p:ext uri="{BB962C8B-B14F-4D97-AF65-F5344CB8AC3E}">
        <p14:creationId xmlns:p14="http://schemas.microsoft.com/office/powerpoint/2010/main" val="1484787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5C0259-77A3-A040-BEEE-9B014FA73F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9225" y="358545"/>
            <a:ext cx="10993549" cy="693148"/>
          </a:xfrm>
        </p:spPr>
        <p:txBody>
          <a:bodyPr>
            <a:noAutofit/>
          </a:bodyPr>
          <a:lstStyle/>
          <a:p>
            <a:r>
              <a:rPr lang="en-US" sz="4000" dirty="0"/>
              <a:t>method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063EEA6-2A49-604B-A00D-4DFEEFAB7E41}"/>
              </a:ext>
            </a:extLst>
          </p:cNvPr>
          <p:cNvSpPr/>
          <p:nvPr/>
        </p:nvSpPr>
        <p:spPr>
          <a:xfrm>
            <a:off x="599225" y="1348619"/>
            <a:ext cx="5944450" cy="35702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NZ" sz="3200" dirty="0"/>
              <a:t>Jazz-novo Eye-tracker</a:t>
            </a:r>
          </a:p>
          <a:p>
            <a:endParaRPr lang="en-NZ" sz="12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NZ" sz="2400" dirty="0"/>
              <a:t>Eyes are illuminated with infrared light </a:t>
            </a:r>
          </a:p>
          <a:p>
            <a:pPr lvl="1"/>
            <a:endParaRPr lang="en-NZ" sz="12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NZ" sz="2400" dirty="0"/>
              <a:t>Reflected light can be used to determine eye movements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NZ" sz="12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NZ" sz="2400" dirty="0"/>
              <a:t>Outputs resultant gaze position in horizontal and vertical directions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NZ" sz="12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NZ" sz="2400" dirty="0"/>
              <a:t>Sampling frequency of 1 kHz</a:t>
            </a:r>
          </a:p>
        </p:txBody>
      </p:sp>
      <p:pic>
        <p:nvPicPr>
          <p:cNvPr id="4" name="Picture 3" descr="A person wearing a hat and sunglasses&#10;&#10;Description automatically generated">
            <a:extLst>
              <a:ext uri="{FF2B5EF4-FFF2-40B4-BE49-F238E27FC236}">
                <a16:creationId xmlns:a16="http://schemas.microsoft.com/office/drawing/2014/main" id="{9561F8DD-E46A-436A-ABCD-9EAE295A50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8450" y="358545"/>
            <a:ext cx="3840000" cy="2880000"/>
          </a:xfrm>
          <a:prstGeom prst="rect">
            <a:avLst/>
          </a:prstGeom>
        </p:spPr>
      </p:pic>
      <p:pic>
        <p:nvPicPr>
          <p:cNvPr id="7" name="Picture 6" descr="A person sitting at a desk with a computer&#10;&#10;Description automatically generated">
            <a:extLst>
              <a:ext uri="{FF2B5EF4-FFF2-40B4-BE49-F238E27FC236}">
                <a16:creationId xmlns:a16="http://schemas.microsoft.com/office/drawing/2014/main" id="{9D6EC871-5748-4DAB-B958-EBD5FCD203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8450" y="3429000"/>
            <a:ext cx="3840000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261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5C0259-77A3-A040-BEEE-9B014FA73F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9224" y="358545"/>
            <a:ext cx="10993549" cy="700098"/>
          </a:xfrm>
        </p:spPr>
        <p:txBody>
          <a:bodyPr>
            <a:normAutofit fontScale="90000"/>
          </a:bodyPr>
          <a:lstStyle/>
          <a:p>
            <a:r>
              <a:rPr lang="en-US" sz="4400" dirty="0"/>
              <a:t>Method</a:t>
            </a:r>
            <a:endParaRPr lang="en-US" dirty="0"/>
          </a:p>
        </p:txBody>
      </p:sp>
      <p:pic>
        <p:nvPicPr>
          <p:cNvPr id="9" name="Picture 8" descr="A desk with a computer monitor and keyboard&#10;&#10;Description automatically generated">
            <a:extLst>
              <a:ext uri="{FF2B5EF4-FFF2-40B4-BE49-F238E27FC236}">
                <a16:creationId xmlns:a16="http://schemas.microsoft.com/office/drawing/2014/main" id="{F20229D5-892C-C14C-BC85-3A982AAE55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38" t="5229" b="-1"/>
          <a:stretch/>
        </p:blipFill>
        <p:spPr>
          <a:xfrm>
            <a:off x="721995" y="3661765"/>
            <a:ext cx="3869779" cy="281932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3AB96CD-909A-D04A-8838-7CF722C2CA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03" r="32601"/>
          <a:stretch/>
        </p:blipFill>
        <p:spPr>
          <a:xfrm>
            <a:off x="5886166" y="3606734"/>
            <a:ext cx="3310329" cy="281932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4523DCD-B242-6341-9F1D-AA88DF71AD07}"/>
              </a:ext>
            </a:extLst>
          </p:cNvPr>
          <p:cNvSpPr/>
          <p:nvPr/>
        </p:nvSpPr>
        <p:spPr>
          <a:xfrm>
            <a:off x="721995" y="1223806"/>
            <a:ext cx="9673489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NZ" sz="3200" dirty="0"/>
              <a:t>Visual Stimuli</a:t>
            </a:r>
          </a:p>
          <a:p>
            <a:endParaRPr lang="en-NZ" sz="12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NZ" sz="2400" dirty="0"/>
              <a:t>Eight visually normal subjects viewed red or blue visual stimuli  </a:t>
            </a:r>
          </a:p>
          <a:p>
            <a:pPr lvl="1"/>
            <a:endParaRPr lang="en-NZ" sz="12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NZ" sz="2400" dirty="0"/>
              <a:t>Using red/blue filters with red/blue targets, subject’s eyes were stimulated individually (dichoptic stimulation)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NZ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D8903AF-31E1-4395-B11E-0033CD4326C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7770" r="6272"/>
          <a:stretch/>
        </p:blipFill>
        <p:spPr>
          <a:xfrm>
            <a:off x="9981222" y="3606735"/>
            <a:ext cx="1383852" cy="2819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554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5C0259-77A3-A040-BEEE-9B014FA73F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9225" y="358545"/>
            <a:ext cx="10993549" cy="693148"/>
          </a:xfrm>
        </p:spPr>
        <p:txBody>
          <a:bodyPr>
            <a:noAutofit/>
          </a:bodyPr>
          <a:lstStyle/>
          <a:p>
            <a:r>
              <a:rPr lang="en-US" sz="4000" dirty="0"/>
              <a:t>METHOD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F1120C4-7251-724C-A9B7-71DC49426DE4}"/>
              </a:ext>
            </a:extLst>
          </p:cNvPr>
          <p:cNvSpPr/>
          <p:nvPr/>
        </p:nvSpPr>
        <p:spPr>
          <a:xfrm>
            <a:off x="599225" y="1348619"/>
            <a:ext cx="6096000" cy="31700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NZ" sz="3200" dirty="0"/>
              <a:t>Fixation Test</a:t>
            </a:r>
          </a:p>
          <a:p>
            <a:endParaRPr lang="en-NZ" sz="12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NZ" sz="2400" dirty="0"/>
              <a:t>Nine red or blue circular fixation targets appeared at different locations on the monitor</a:t>
            </a:r>
          </a:p>
          <a:p>
            <a:pPr lvl="1"/>
            <a:endParaRPr lang="en-NZ" sz="12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NZ" sz="2400" dirty="0"/>
              <a:t>At each location, the colour of the fixation target alternated between blue and red at a frequency of 1 Hz</a:t>
            </a:r>
          </a:p>
        </p:txBody>
      </p:sp>
      <p:pic>
        <p:nvPicPr>
          <p:cNvPr id="10" name="Online Media 9" descr="FixationTest.mov">
            <a:hlinkClick r:id="" action="ppaction://media"/>
            <a:extLst>
              <a:ext uri="{FF2B5EF4-FFF2-40B4-BE49-F238E27FC236}">
                <a16:creationId xmlns:a16="http://schemas.microsoft.com/office/drawing/2014/main" id="{D413B80D-4BA7-A24E-BD1A-E13B24A4A4D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356435" y="1843950"/>
            <a:ext cx="4236339" cy="3170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900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424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5C0259-77A3-A040-BEEE-9B014FA73F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9225" y="358545"/>
            <a:ext cx="10993549" cy="693148"/>
          </a:xfrm>
        </p:spPr>
        <p:txBody>
          <a:bodyPr>
            <a:noAutofit/>
          </a:bodyPr>
          <a:lstStyle/>
          <a:p>
            <a:r>
              <a:rPr lang="en-US" sz="4000" dirty="0"/>
              <a:t>METHOD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0064F06-F85D-1F40-A163-F9F0D4647F2A}"/>
              </a:ext>
            </a:extLst>
          </p:cNvPr>
          <p:cNvSpPr/>
          <p:nvPr/>
        </p:nvSpPr>
        <p:spPr>
          <a:xfrm>
            <a:off x="599225" y="1366897"/>
            <a:ext cx="6096000" cy="403187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NZ" sz="3200" dirty="0"/>
              <a:t>Tracking Test</a:t>
            </a:r>
          </a:p>
          <a:p>
            <a:endParaRPr lang="en-NZ" sz="12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NZ" sz="2400" dirty="0"/>
              <a:t>A single red or blue target moved back and forth along the horizontal or vertical meridians repeatedly </a:t>
            </a:r>
          </a:p>
          <a:p>
            <a:pPr lvl="1"/>
            <a:endParaRPr lang="en-NZ" sz="12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NZ" sz="2400" dirty="0"/>
              <a:t>The trajectories were slow (&lt;10 </a:t>
            </a:r>
            <a:r>
              <a:rPr lang="en-NZ" sz="2400" dirty="0" err="1"/>
              <a:t>deg</a:t>
            </a:r>
            <a:r>
              <a:rPr lang="en-NZ" sz="2400" dirty="0"/>
              <a:t>/s) to allow for measurements of smooth pursuit eye movements (without corrective saccades)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NZ" sz="2400" dirty="0"/>
          </a:p>
        </p:txBody>
      </p:sp>
      <p:pic>
        <p:nvPicPr>
          <p:cNvPr id="3" name="Online Media 2" descr="Tracking.mov">
            <a:hlinkClick r:id="" action="ppaction://media"/>
            <a:extLst>
              <a:ext uri="{FF2B5EF4-FFF2-40B4-BE49-F238E27FC236}">
                <a16:creationId xmlns:a16="http://schemas.microsoft.com/office/drawing/2014/main" id="{E0C00B82-A88F-8D4F-9A16-65EC15953DD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328754" y="1819305"/>
            <a:ext cx="4264020" cy="3190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090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85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5C0259-77A3-A040-BEEE-9B014FA73F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9225" y="343018"/>
            <a:ext cx="10993549" cy="708676"/>
          </a:xfrm>
        </p:spPr>
        <p:txBody>
          <a:bodyPr>
            <a:normAutofit/>
          </a:bodyPr>
          <a:lstStyle/>
          <a:p>
            <a:r>
              <a:rPr lang="en-US" sz="4000" dirty="0"/>
              <a:t>METHOD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58CFC84-A0E0-42FE-93CF-81A25A0566D7}"/>
              </a:ext>
            </a:extLst>
          </p:cNvPr>
          <p:cNvSpPr txBox="1"/>
          <p:nvPr/>
        </p:nvSpPr>
        <p:spPr>
          <a:xfrm>
            <a:off x="599225" y="1182231"/>
            <a:ext cx="1049284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3200" dirty="0"/>
              <a:t>Calibration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NZ" sz="12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NZ" sz="2400" dirty="0"/>
              <a:t>4-point calibration for fixation test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NZ" sz="12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NZ" sz="2400" dirty="0"/>
              <a:t>2-point calibration for tracking tests (horizontal and vertical)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NZ" sz="12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NZ" sz="2400" dirty="0"/>
              <a:t>Enable measurements of gaze position relative to screen-space for analysis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7B4E68-3508-4ACB-B904-C8AFE0608515}"/>
              </a:ext>
            </a:extLst>
          </p:cNvPr>
          <p:cNvSpPr txBox="1"/>
          <p:nvPr/>
        </p:nvSpPr>
        <p:spPr>
          <a:xfrm>
            <a:off x="7554669" y="4659194"/>
            <a:ext cx="347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A6AF244-9947-410F-A263-526452D8B3C6}"/>
              </a:ext>
            </a:extLst>
          </p:cNvPr>
          <p:cNvSpPr txBox="1"/>
          <p:nvPr/>
        </p:nvSpPr>
        <p:spPr>
          <a:xfrm>
            <a:off x="9979820" y="4659194"/>
            <a:ext cx="347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490EA87-0420-45AB-94D9-B90B6ED10C94}"/>
              </a:ext>
            </a:extLst>
          </p:cNvPr>
          <p:cNvSpPr txBox="1"/>
          <p:nvPr/>
        </p:nvSpPr>
        <p:spPr>
          <a:xfrm>
            <a:off x="8710163" y="3569385"/>
            <a:ext cx="347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CD275A5-EAEF-4684-AFBA-2398E62C8919}"/>
              </a:ext>
            </a:extLst>
          </p:cNvPr>
          <p:cNvSpPr txBox="1"/>
          <p:nvPr/>
        </p:nvSpPr>
        <p:spPr>
          <a:xfrm>
            <a:off x="8710163" y="5745898"/>
            <a:ext cx="347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pic>
        <p:nvPicPr>
          <p:cNvPr id="14" name="Picture 13" descr="A picture containing clock&#10;&#10;Description automatically generated">
            <a:extLst>
              <a:ext uri="{FF2B5EF4-FFF2-40B4-BE49-F238E27FC236}">
                <a16:creationId xmlns:a16="http://schemas.microsoft.com/office/drawing/2014/main" id="{6EDE0E11-026C-324C-8FF4-7F9FCB858F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8419" y="4013768"/>
            <a:ext cx="3779445" cy="2361045"/>
          </a:xfrm>
          <a:prstGeom prst="rect">
            <a:avLst/>
          </a:prstGeom>
        </p:spPr>
      </p:pic>
      <p:pic>
        <p:nvPicPr>
          <p:cNvPr id="18" name="Picture 17" descr="A picture containing light&#10;&#10;Description automatically generated">
            <a:extLst>
              <a:ext uri="{FF2B5EF4-FFF2-40B4-BE49-F238E27FC236}">
                <a16:creationId xmlns:a16="http://schemas.microsoft.com/office/drawing/2014/main" id="{24AC4694-ADE7-7F44-859A-71F10B1044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0440" y="4012659"/>
            <a:ext cx="3779445" cy="236215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B9D43E5-D9E8-42CA-B206-F2FADA0DC26F}"/>
              </a:ext>
            </a:extLst>
          </p:cNvPr>
          <p:cNvSpPr/>
          <p:nvPr/>
        </p:nvSpPr>
        <p:spPr>
          <a:xfrm>
            <a:off x="4032354" y="4362138"/>
            <a:ext cx="344774" cy="16339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87800B3-D572-4E44-BD3D-ED0AE0439BA7}"/>
              </a:ext>
            </a:extLst>
          </p:cNvPr>
          <p:cNvSpPr/>
          <p:nvPr/>
        </p:nvSpPr>
        <p:spPr>
          <a:xfrm>
            <a:off x="2167404" y="4362138"/>
            <a:ext cx="344774" cy="16339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97350F8-66D1-49C8-9532-6F922DE7CABC}"/>
              </a:ext>
            </a:extLst>
          </p:cNvPr>
          <p:cNvSpPr/>
          <p:nvPr/>
        </p:nvSpPr>
        <p:spPr>
          <a:xfrm rot="5400000">
            <a:off x="3085754" y="5298266"/>
            <a:ext cx="344774" cy="16339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NZ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6D6FF5E-5241-406D-A8A2-6CDF20D57966}"/>
              </a:ext>
            </a:extLst>
          </p:cNvPr>
          <p:cNvSpPr/>
          <p:nvPr/>
        </p:nvSpPr>
        <p:spPr>
          <a:xfrm rot="5400000">
            <a:off x="8537776" y="4362138"/>
            <a:ext cx="344774" cy="16339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425126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C80B3460-C602-4C01-A2DA-8C6B90DE4C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99224" y="3504360"/>
            <a:ext cx="3442074" cy="3060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B5C0259-77A3-A040-BEEE-9B014FA73F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9225" y="358545"/>
            <a:ext cx="10993549" cy="693148"/>
          </a:xfrm>
        </p:spPr>
        <p:txBody>
          <a:bodyPr>
            <a:noAutofit/>
          </a:bodyPr>
          <a:lstStyle/>
          <a:p>
            <a:r>
              <a:rPr lang="en-US" sz="4000" dirty="0"/>
              <a:t>Results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3C6DA6-0B44-4A32-A654-30D48637703E}"/>
              </a:ext>
            </a:extLst>
          </p:cNvPr>
          <p:cNvSpPr txBox="1"/>
          <p:nvPr/>
        </p:nvSpPr>
        <p:spPr>
          <a:xfrm>
            <a:off x="585487" y="1135335"/>
            <a:ext cx="11021026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3200" dirty="0"/>
              <a:t>Fixation Test – Subject A</a:t>
            </a:r>
          </a:p>
          <a:p>
            <a:pPr lvl="1"/>
            <a:endParaRPr lang="en-NZ" sz="12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NZ" sz="2400" dirty="0"/>
              <a:t>Horizontal and vertical gaze responses were plotted against each other for an overview of all nine fixation points.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NZ" sz="12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NZ" sz="2400" dirty="0"/>
              <a:t>Fast Fourier Transform (FFT) of the gaze response at fixation point 6 indicates presence of large oscillations at 1 Hz 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179B532-6D07-9045-AFF7-718E83F1F63A}"/>
              </a:ext>
            </a:extLst>
          </p:cNvPr>
          <p:cNvSpPr/>
          <p:nvPr/>
        </p:nvSpPr>
        <p:spPr>
          <a:xfrm>
            <a:off x="1255408" y="4728360"/>
            <a:ext cx="432000" cy="432000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8233B431-E85D-43AE-AF9C-A3D08EDA5C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358513" y="3429000"/>
            <a:ext cx="3451000" cy="30600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307044BD-F93E-4213-A2A5-6D82E733851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468173" y="3566770"/>
            <a:ext cx="3459130" cy="30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260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theme/theme1.xml><?xml version="1.0" encoding="utf-8"?>
<a:theme xmlns:a="http://schemas.openxmlformats.org/drawingml/2006/main" name="DividendVTI">
  <a:themeElements>
    <a:clrScheme name="">
      <a:dk1>
        <a:srgbClr val="000000"/>
      </a:dk1>
      <a:lt1>
        <a:srgbClr val="FFFFFF"/>
      </a:lt1>
      <a:dk2>
        <a:srgbClr val="242F41"/>
      </a:dk2>
      <a:lt2>
        <a:srgbClr val="E3E2E8"/>
      </a:lt2>
      <a:accent1>
        <a:srgbClr val="A0A47C"/>
      </a:accent1>
      <a:accent2>
        <a:srgbClr val="8CA772"/>
      </a:accent2>
      <a:accent3>
        <a:srgbClr val="83A980"/>
      </a:accent3>
      <a:accent4>
        <a:srgbClr val="75AC88"/>
      </a:accent4>
      <a:accent5>
        <a:srgbClr val="7EA79D"/>
      </a:accent5>
      <a:accent6>
        <a:srgbClr val="78A7B0"/>
      </a:accent6>
      <a:hlink>
        <a:srgbClr val="7771B3"/>
      </a:hlink>
      <a:folHlink>
        <a:srgbClr val="7F7F7F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2633</TotalTime>
  <Words>662</Words>
  <Application>Microsoft Office PowerPoint</Application>
  <PresentationFormat>Widescreen</PresentationFormat>
  <Paragraphs>119</Paragraphs>
  <Slides>14</Slides>
  <Notes>8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Gill Sans MT</vt:lpstr>
      <vt:lpstr>Wingdings 2</vt:lpstr>
      <vt:lpstr>DividendVTI</vt:lpstr>
      <vt:lpstr>Eye-tracking SYSTEM for Diagnosis of Visual Deficits</vt:lpstr>
      <vt:lpstr>Introduction</vt:lpstr>
      <vt:lpstr>Introduction</vt:lpstr>
      <vt:lpstr>method</vt:lpstr>
      <vt:lpstr>Method</vt:lpstr>
      <vt:lpstr>METHOD</vt:lpstr>
      <vt:lpstr>METHOD</vt:lpstr>
      <vt:lpstr>METHOD</vt:lpstr>
      <vt:lpstr>Results</vt:lpstr>
      <vt:lpstr>Results</vt:lpstr>
      <vt:lpstr>Results</vt:lpstr>
      <vt:lpstr>Results</vt:lpstr>
      <vt:lpstr>Conclusion</vt:lpstr>
      <vt:lpstr>Future work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Eye-tracking for Diagnosis of Visual Deficits</dc:title>
  <dc:creator>Jerry Zhang</dc:creator>
  <cp:lastModifiedBy>Sid Raje</cp:lastModifiedBy>
  <cp:revision>251</cp:revision>
  <dcterms:created xsi:type="dcterms:W3CDTF">2019-08-19T10:49:13Z</dcterms:created>
  <dcterms:modified xsi:type="dcterms:W3CDTF">2019-10-18T05:21:44Z</dcterms:modified>
</cp:coreProperties>
</file>